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6" r:id="rId3"/>
    <p:sldId id="257" r:id="rId4"/>
    <p:sldId id="267" r:id="rId5"/>
    <p:sldId id="302" r:id="rId6"/>
    <p:sldId id="287" r:id="rId7"/>
    <p:sldId id="288" r:id="rId8"/>
    <p:sldId id="303" r:id="rId9"/>
    <p:sldId id="269" r:id="rId10"/>
    <p:sldId id="277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71" d="100"/>
          <a:sy n="71" d="100"/>
        </p:scale>
        <p:origin x="4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645FD-8096-4451-9422-3BDE63ADE541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C68E-F379-4E72-AC22-273B53C2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E24E-8C3E-4258-BAAA-CDD16BF48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1D603-73B8-4D09-A378-76A0B6DC4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1E9C-26FC-4999-B381-E29216E9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9900-4E0D-430A-89A7-CE02E658075E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E9AF2-024C-48C8-A36D-C631C123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5BF0-CAA1-44B4-9E68-4525BA1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3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8543-BF11-4E7D-BC05-D6217B72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F2F16-1549-41E8-A613-99D9A8034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C350-090C-4BF2-900B-57EC5381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2ED9D-8598-4C64-ADC6-4BE857BF8818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2096-FF53-4628-8A00-71C40E31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CCDBE-190D-4172-89AD-183C0C93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B54B7-F942-4DB7-9E10-B4D776C2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1AA77-82E1-41C2-AA8B-89298264F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3052-6FE2-47F5-8FD8-D68750BE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01FA-88F1-41D7-BB98-0EE8187D4834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CB1C-DA63-49A4-9E87-24B52743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75741-E7AA-459A-9FB6-E68A024F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1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9605-799D-47C1-A93C-850E015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B110-BE59-4D1C-894E-81D27B48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47879-4191-43B7-8108-158120BE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4D66-F86F-4497-A934-6E16E5CBC17F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31B99-433C-4287-9F73-A1FDA233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A022-D969-40B6-BBA8-C771D7A7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5256-CB1A-4DC9-8661-10BD2BAF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11A1-E4BC-4D2D-BE4A-531E7847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4743-9A02-46C4-ADE0-30C53ECA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26F0-5904-4DF4-906C-E743668868C8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B3CB5-1187-4B9F-8B98-46785AA7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8056-2702-4BB8-B216-D1901451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231A-7C26-4CFA-9ED0-08FC9D48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8062-41CC-47B5-BC79-6EF44D380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E6788-8FFE-4F35-A550-4E6D7BEB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11AF-F300-4D8E-8103-A5D3B800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B5F3-6D85-45CA-8F78-4A94549D9751}" type="datetime1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9CC9-D801-42D1-BE7E-53595A0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9E6F-08C1-4328-AFCF-E586BABD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8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7E2-BFB1-4C4E-8582-8B487140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071C-D382-4116-AE82-09B80D1C3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BE2B6-1E69-4E05-93A2-DA6BC87B8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D216D-7B56-4B9F-9F8E-20A78EE9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B63AE-75B2-4818-966A-4F2021504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2611E-5158-45FE-A90C-E09BE75D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7B62-7EA4-4D94-8B6E-7F43235A5754}" type="datetime1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6CF5F-668B-4B24-BD4A-F26DC87A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FF0C7-7902-4881-A5A5-3515FC3F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DDA9-972A-4E62-BF70-84A174D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16A72-8810-4D88-A6F4-70AAF208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90D-9609-446F-AE36-F8161C4F2558}" type="datetime1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A680A-2985-44D0-AD46-3778D7CA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88283-9BC8-42D6-AFA9-39BDC232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0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A63C1-DC47-4383-AAF8-4624426B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4A9F-2268-476D-9459-5B6097CDE12A}" type="datetime1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0B13B-B3CE-448C-ABBC-C0D60B30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3737D-FF46-4E13-873E-0AD24E7C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3E30-9B77-43F6-AADF-4C11B48D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DAC1-ECCD-480A-A4AF-ED58DD87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8A02-DAF7-418E-8395-C62DEC746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1BDD7-B649-4C94-A73C-E5B7C2FD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474C-7187-4369-89B3-38C318FCBA47}" type="datetime1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F270E-353B-40CE-B485-63934CB6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36E0-9113-48DA-B284-0209E8F2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6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11B7-78D8-40A9-9070-8AAE7D23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59E69-6BC2-4FF5-A86D-30F31230C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1F46F-759B-4566-81E2-F3BDB70E9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6371-C1F1-4C82-B410-797CFBB6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62E1-C6F2-49F1-B153-5616BAD6E445}" type="datetime1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4822D-BC07-499B-999B-DB4D5F8A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538D4-602E-4719-BB6E-F74CDB3C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D8FDB-B0CE-40E1-A8E5-8310E70A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F4CC0-1268-43AA-89DE-6BF8E6092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7414-C4F8-4490-B166-D884F32B6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ABCAC-15FC-40FF-BC24-78A1D68E3517}" type="datetime1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16A6-6039-4DD0-96EC-ADCAACDB4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8A42-3F4C-4CFA-BCAD-DDC57623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3162000" y="2791700"/>
            <a:ext cx="6695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b="1" i="1" dirty="0">
                <a:latin typeface="Lora"/>
                <a:ea typeface="Lora"/>
                <a:cs typeface="Lora"/>
                <a:sym typeface="Lora"/>
              </a:rPr>
              <a:t>I am Arshak Rezvani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2400" dirty="0">
                <a:solidFill>
                  <a:schemeClr val="dk1"/>
                </a:solidFill>
              </a:rPr>
              <a:t>You can find me at @ArshakRz</a:t>
            </a: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8600" y="1905000"/>
            <a:ext cx="3196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t="15870" r="29854" b="50768"/>
          <a:stretch/>
        </p:blipFill>
        <p:spPr>
          <a:xfrm>
            <a:off x="1163288" y="1088733"/>
            <a:ext cx="1511600" cy="151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3162167" y="1088733"/>
            <a:ext cx="65440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8000" dirty="0"/>
              <a:t>Hello!</a:t>
            </a:r>
            <a:endParaRPr sz="8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6317867" y="1905000"/>
            <a:ext cx="5874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/>
              <a:t>References</a:t>
            </a:r>
            <a:r>
              <a:rPr lang="en-GB" sz="2800" b="1" dirty="0"/>
              <a:t> </a:t>
            </a:r>
            <a:endParaRPr lang="en-US" sz="28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sz="1600" dirty="0" err="1">
                <a:latin typeface="Calibri (Body)"/>
              </a:rPr>
              <a:t>Hajipour</a:t>
            </a:r>
            <a:r>
              <a:rPr lang="en-US" sz="1600" dirty="0">
                <a:latin typeface="Calibri (Body)"/>
              </a:rPr>
              <a:t> </a:t>
            </a:r>
            <a:r>
              <a:rPr lang="en-US" sz="1600" dirty="0" err="1">
                <a:latin typeface="Calibri (Body)"/>
              </a:rPr>
              <a:t>Sardouie</a:t>
            </a:r>
            <a:r>
              <a:rPr lang="en-US" sz="1600" dirty="0">
                <a:latin typeface="Calibri (Body)"/>
              </a:rPr>
              <a:t>, </a:t>
            </a:r>
            <a:r>
              <a:rPr lang="en-US" sz="1600" dirty="0" err="1">
                <a:latin typeface="Calibri (Body)"/>
              </a:rPr>
              <a:t>Sepideh</a:t>
            </a:r>
            <a:r>
              <a:rPr lang="en-US" sz="1600" dirty="0">
                <a:latin typeface="Calibri (Body)"/>
              </a:rPr>
              <a:t>. " EEG Signal Processing Course Notes." </a:t>
            </a:r>
            <a:r>
              <a:rPr lang="en-US" sz="1600" i="1" dirty="0">
                <a:latin typeface="Calibri (Body)"/>
              </a:rPr>
              <a:t>Sharif University of Technology</a:t>
            </a:r>
            <a:r>
              <a:rPr lang="en-US" sz="1600" dirty="0">
                <a:latin typeface="Calibri (Body)"/>
              </a:rPr>
              <a:t>(2022). [1]</a:t>
            </a:r>
          </a:p>
          <a:p>
            <a:r>
              <a:rPr lang="en-US" sz="1600" dirty="0">
                <a:latin typeface="Calibri (Body)"/>
              </a:rPr>
              <a:t>Wendling, Fabrice, et al. "From EEG signals to brain connectivity: a model-based evaluation of interdependence measures." </a:t>
            </a:r>
            <a:r>
              <a:rPr lang="en-US" sz="1600" i="1" dirty="0">
                <a:latin typeface="Calibri (Body)"/>
              </a:rPr>
              <a:t>Journal of neuroscience methods</a:t>
            </a:r>
            <a:r>
              <a:rPr lang="en-US" sz="1600" dirty="0">
                <a:latin typeface="Calibri (Body)"/>
              </a:rPr>
              <a:t> 183.1 (2009): 9-18. [2]</a:t>
            </a:r>
          </a:p>
          <a:p>
            <a:r>
              <a:rPr lang="en-US" sz="1600" dirty="0">
                <a:latin typeface="Calibri (Body)"/>
              </a:rPr>
              <a:t>López, </a:t>
            </a:r>
            <a:r>
              <a:rPr lang="en-US" sz="1600" dirty="0" err="1">
                <a:latin typeface="Calibri (Body)"/>
              </a:rPr>
              <a:t>Rafae</a:t>
            </a:r>
            <a:r>
              <a:rPr lang="en-US" sz="1600" dirty="0">
                <a:latin typeface="Calibri (Body)"/>
              </a:rPr>
              <a:t> </a:t>
            </a:r>
            <a:r>
              <a:rPr lang="en-US" sz="1600" dirty="0" err="1">
                <a:latin typeface="Calibri (Body)"/>
              </a:rPr>
              <a:t>Lemuz</a:t>
            </a:r>
            <a:r>
              <a:rPr lang="en-US" sz="1600" dirty="0">
                <a:latin typeface="Calibri (Body)"/>
              </a:rPr>
              <a:t>, et al. "Graph theory for brain connectivity characterization from EEG." </a:t>
            </a:r>
            <a:r>
              <a:rPr lang="en-US" sz="1600" i="1" dirty="0">
                <a:latin typeface="Calibri (Body)"/>
              </a:rPr>
              <a:t>2020 10th International Symposium on Signal, Image, Video and Communications (ISIVC)</a:t>
            </a:r>
            <a:r>
              <a:rPr lang="en-US" sz="1600" dirty="0">
                <a:latin typeface="Calibri (Body)"/>
              </a:rPr>
              <a:t>. IEEE, 2021. [3]</a:t>
            </a: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Calibri (Body)"/>
              </a:rPr>
              <a:t>Yu,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Calibri (Body)"/>
              </a:rPr>
              <a:t>Wennian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alibri (Body)"/>
              </a:rPr>
              <a:t>, Il Yong Kim, and Chris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Calibri (Body)"/>
              </a:rPr>
              <a:t>Mechefske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alibri (Body)"/>
              </a:rPr>
              <a:t>. "Analysis of different RNN autoencoder variants for time series classification and machine prognostics."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Calibri (Body)"/>
              </a:rPr>
              <a:t>Mechanical Systems and Signal Processing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Calibri (Body)"/>
              </a:rPr>
              <a:t> 149 (2021): 107322. [4]</a:t>
            </a:r>
            <a:endParaRPr lang="en-US" sz="1600" dirty="0">
              <a:latin typeface="Calibri (Body)"/>
            </a:endParaRPr>
          </a:p>
          <a:p>
            <a:r>
              <a:rPr lang="en-US" sz="1600" dirty="0" err="1">
                <a:latin typeface="Calibri (Body)"/>
              </a:rPr>
              <a:t>Rubinov</a:t>
            </a:r>
            <a:r>
              <a:rPr lang="en-US" sz="1600" dirty="0">
                <a:latin typeface="Calibri (Body)"/>
              </a:rPr>
              <a:t>, </a:t>
            </a:r>
            <a:r>
              <a:rPr lang="en-US" sz="1600" dirty="0" err="1">
                <a:latin typeface="Calibri (Body)"/>
              </a:rPr>
              <a:t>Mikail</a:t>
            </a:r>
            <a:r>
              <a:rPr lang="en-US" sz="1600" dirty="0">
                <a:latin typeface="Calibri (Body)"/>
              </a:rPr>
              <a:t>, and Olaf </a:t>
            </a:r>
            <a:r>
              <a:rPr lang="en-US" sz="1600" dirty="0" err="1">
                <a:latin typeface="Calibri (Body)"/>
              </a:rPr>
              <a:t>Sporns</a:t>
            </a:r>
            <a:r>
              <a:rPr lang="en-US" sz="1600" dirty="0">
                <a:latin typeface="Calibri (Body)"/>
              </a:rPr>
              <a:t>. "Complex network measures of brain connectivity: uses and interpretations." </a:t>
            </a:r>
            <a:r>
              <a:rPr lang="en-US" sz="1600" i="1" dirty="0">
                <a:latin typeface="Calibri (Body)"/>
              </a:rPr>
              <a:t>Neuroimage</a:t>
            </a:r>
            <a:r>
              <a:rPr lang="en-US" sz="1600" dirty="0">
                <a:latin typeface="Calibri (Body)"/>
              </a:rPr>
              <a:t> 52.3 (2010): 1059-1069. [5]</a:t>
            </a:r>
          </a:p>
          <a:p>
            <a:r>
              <a:rPr lang="en-US" sz="1600" dirty="0">
                <a:latin typeface="Calibri (Body)"/>
              </a:rPr>
              <a:t>Sen, Bhaskar, et al. "Classification of obsessive-compulsive disorder from resting-state fMRI." </a:t>
            </a:r>
            <a:r>
              <a:rPr lang="en-US" sz="1600" i="1" dirty="0">
                <a:latin typeface="Calibri (Body)"/>
              </a:rPr>
              <a:t>2016 38th Annual International Conference of the IEEE Engineering in Medicine and Biology Society (EMBC)</a:t>
            </a:r>
            <a:r>
              <a:rPr lang="en-US" sz="1600" dirty="0">
                <a:latin typeface="Calibri (Body)"/>
              </a:rPr>
              <a:t>. IEEE, 2016. [6]</a:t>
            </a:r>
          </a:p>
          <a:p>
            <a:r>
              <a:rPr lang="en-US" sz="1600" dirty="0">
                <a:latin typeface="Calibri (Body)"/>
              </a:rPr>
              <a:t>Sharifi </a:t>
            </a:r>
            <a:r>
              <a:rPr lang="en-US" sz="1600" dirty="0" err="1">
                <a:latin typeface="Calibri (Body)"/>
              </a:rPr>
              <a:t>Zarchi</a:t>
            </a:r>
            <a:r>
              <a:rPr lang="en-US" sz="1600" dirty="0">
                <a:latin typeface="Calibri (Body)"/>
              </a:rPr>
              <a:t>, Ali and </a:t>
            </a:r>
            <a:r>
              <a:rPr lang="en-US" sz="1600" dirty="0" err="1">
                <a:latin typeface="Calibri (Body)"/>
              </a:rPr>
              <a:t>Azarkhalili</a:t>
            </a:r>
            <a:r>
              <a:rPr lang="en-US" sz="1600" dirty="0">
                <a:latin typeface="Calibri (Body)"/>
              </a:rPr>
              <a:t>, </a:t>
            </a:r>
            <a:r>
              <a:rPr lang="en-US" sz="1600" dirty="0" err="1">
                <a:latin typeface="Calibri (Body)"/>
              </a:rPr>
              <a:t>Behrooz</a:t>
            </a:r>
            <a:r>
              <a:rPr lang="en-US" sz="1600" dirty="0">
                <a:latin typeface="Calibri (Body)"/>
              </a:rPr>
              <a:t>. " Introduction to Machine Learning Course Notes." </a:t>
            </a:r>
            <a:r>
              <a:rPr lang="en-US" sz="1600" i="1" dirty="0">
                <a:latin typeface="Calibri (Body)"/>
              </a:rPr>
              <a:t>Sharif University of Technology</a:t>
            </a:r>
            <a:r>
              <a:rPr lang="en-US" sz="1600" dirty="0">
                <a:latin typeface="Calibri (Body)"/>
              </a:rPr>
              <a:t>(2022). [7]</a:t>
            </a:r>
          </a:p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Behrouzi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Tina, and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Dimitrios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Hatzinakos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"Graph variational auto-encoder for deriving EEG-based graph embedding."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Pattern Recognition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121 (2022): 108202.[8]</a:t>
            </a:r>
            <a:endParaRPr lang="en-US" sz="1600" dirty="0">
              <a:latin typeface="Calibri (Body)"/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7FE9639-D73A-48BE-820E-8278A2924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6967F-0896-41F4-B257-DE24EF0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0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600" b="1" dirty="0"/>
            </a:br>
            <a:endParaRPr lang="en-US" sz="6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28932D-45B8-44DE-BD3F-56A635FAC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86" y="732631"/>
            <a:ext cx="4050225" cy="323508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B22D1-9232-4DA4-B8F3-19F3DB12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87E82-497C-4A6E-B639-327740DF195A}"/>
              </a:ext>
            </a:extLst>
          </p:cNvPr>
          <p:cNvSpPr txBox="1"/>
          <p:nvPr/>
        </p:nvSpPr>
        <p:spPr>
          <a:xfrm>
            <a:off x="3031330" y="4659429"/>
            <a:ext cx="612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21023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4CCB1B-2850-4949-9341-1082003E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197" y="2844714"/>
            <a:ext cx="10213604" cy="2406074"/>
          </a:xfrm>
        </p:spPr>
        <p:txBody>
          <a:bodyPr>
            <a:normAutofit/>
          </a:bodyPr>
          <a:lstStyle/>
          <a:p>
            <a:pPr rtl="1"/>
            <a:r>
              <a:rPr lang="en-US" sz="2800" b="1" dirty="0"/>
              <a:t>Comparison of Multi-Channel EEG Based Graph Learning Methods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Supervisor: Dr. Mohammad B.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Shamsollahi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Tutor: Dr. 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Babak </a:t>
            </a:r>
            <a:r>
              <a:rPr lang="en-US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Khalaj</a:t>
            </a:r>
            <a:endParaRPr lang="en-US" b="0" i="0" u="none" strike="noStrike" dirty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C1262DC-770F-45C7-B51E-65572E470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15" y="409049"/>
            <a:ext cx="1773169" cy="177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828D8-BE29-99A3-ADE1-71304AEDC28D}"/>
              </a:ext>
            </a:extLst>
          </p:cNvPr>
          <p:cNvSpPr txBox="1"/>
          <p:nvPr/>
        </p:nvSpPr>
        <p:spPr>
          <a:xfrm>
            <a:off x="10103277" y="6488668"/>
            <a:ext cx="219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#WomanLifeLiberty</a:t>
            </a:r>
          </a:p>
        </p:txBody>
      </p:sp>
    </p:spTree>
    <p:extLst>
      <p:ext uri="{BB962C8B-B14F-4D97-AF65-F5344CB8AC3E}">
        <p14:creationId xmlns:p14="http://schemas.microsoft.com/office/powerpoint/2010/main" val="398729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What is EEG Signal?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47D72-581C-3473-F8B5-FE267B67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86" y="1474500"/>
            <a:ext cx="3570115" cy="4760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4A374-D399-AB88-1744-6F983B5AC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87" y="1661385"/>
            <a:ext cx="4293974" cy="45575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AB5246-C274-4B09-2ED4-DF6D85FF1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9" y="1195695"/>
            <a:ext cx="9375646" cy="5441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0219E-B16D-4965-58B3-F888AFEFE6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58" t="805" r="258"/>
          <a:stretch/>
        </p:blipFill>
        <p:spPr>
          <a:xfrm>
            <a:off x="1808547" y="1230439"/>
            <a:ext cx="8574906" cy="55417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FEBEAB-E686-A1AF-4874-B58127D2BF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58" y="1402986"/>
            <a:ext cx="5811685" cy="519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2EEF67-55FD-FB04-B837-21C1F442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56" y="1280589"/>
            <a:ext cx="5811685" cy="51966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What Am I Trying To? [1][2]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85D943-6573-9870-6640-337CD0346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04" b="25996"/>
          <a:stretch/>
        </p:blipFill>
        <p:spPr>
          <a:xfrm>
            <a:off x="1614489" y="1215953"/>
            <a:ext cx="9092509" cy="5292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8701D8-C56E-66D5-57BC-ADA2D9E600FD}"/>
              </a:ext>
            </a:extLst>
          </p:cNvPr>
          <p:cNvSpPr txBox="1"/>
          <p:nvPr/>
        </p:nvSpPr>
        <p:spPr>
          <a:xfrm>
            <a:off x="2982401" y="6475101"/>
            <a:ext cx="63566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CEG for open eyes (odd rows) vs closed (even rows) </a:t>
            </a:r>
          </a:p>
        </p:txBody>
      </p:sp>
      <p:pic>
        <p:nvPicPr>
          <p:cNvPr id="1026" name="Picture 2" descr="EEG source localization: Sensor density and head surface coverage -  ScienceDirect">
            <a:extLst>
              <a:ext uri="{FF2B5EF4-FFF2-40B4-BE49-F238E27FC236}">
                <a16:creationId xmlns:a16="http://schemas.microsoft.com/office/drawing/2014/main" id="{C984AEC1-17E1-7A04-33D1-B0EE10BD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15" y="1316059"/>
            <a:ext cx="4891085" cy="51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Why? [1]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3D7427-1D50-B761-5E71-211F6FEAA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D0A1844-C7CD-EF6E-D9BB-BBCEDA88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105" y="1335395"/>
            <a:ext cx="7189788" cy="503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sing Brain-Computer Interfaces to Enable the Disabled — Cognixion®">
            <a:extLst>
              <a:ext uri="{FF2B5EF4-FFF2-40B4-BE49-F238E27FC236}">
                <a16:creationId xmlns:a16="http://schemas.microsoft.com/office/drawing/2014/main" id="{1F45F7C7-4FE3-11E8-9544-FF219444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215953"/>
            <a:ext cx="7029449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9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How? Graph Learning! [2][3]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1: Sketch of how to record an Electroencephalogram. An EEG allows... |  Download Scientific Diagram">
            <a:extLst>
              <a:ext uri="{FF2B5EF4-FFF2-40B4-BE49-F238E27FC236}">
                <a16:creationId xmlns:a16="http://schemas.microsoft.com/office/drawing/2014/main" id="{CA385D12-66B6-C44B-9DFD-CEBBDE7AA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98" y="1518536"/>
            <a:ext cx="8566803" cy="495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37A9E-2C29-B921-B196-318E242A89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186"/>
          <a:stretch/>
        </p:blipFill>
        <p:spPr>
          <a:xfrm>
            <a:off x="3213951" y="1524339"/>
            <a:ext cx="5764096" cy="47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What I Want To Do? [4][7]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B01A9-1A77-7A71-73F8-19FADA1F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37" y="1013370"/>
            <a:ext cx="9915326" cy="5754948"/>
          </a:xfrm>
          <a:prstGeom prst="rect">
            <a:avLst/>
          </a:prstGeom>
        </p:spPr>
      </p:pic>
      <p:pic>
        <p:nvPicPr>
          <p:cNvPr id="7" name="Picture 4" descr="Memetic Memory: What Memes Can Teach Us About Machine Learning">
            <a:extLst>
              <a:ext uri="{FF2B5EF4-FFF2-40B4-BE49-F238E27FC236}">
                <a16:creationId xmlns:a16="http://schemas.microsoft.com/office/drawing/2014/main" id="{0C3D5B44-E542-40E4-9E9C-C3C73839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45" y="2371063"/>
            <a:ext cx="3043910" cy="30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2F62C4-FB11-274A-3B5B-826E533C80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10" y="1491731"/>
            <a:ext cx="4891980" cy="49775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5BB34D1-3F34-378F-A07B-9D17DBF70F70}"/>
              </a:ext>
            </a:extLst>
          </p:cNvPr>
          <p:cNvGrpSpPr/>
          <p:nvPr/>
        </p:nvGrpSpPr>
        <p:grpSpPr>
          <a:xfrm rot="5400000">
            <a:off x="3607205" y="1534536"/>
            <a:ext cx="4977590" cy="4891980"/>
            <a:chOff x="8930688" y="404817"/>
            <a:chExt cx="4977590" cy="48919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FF93B8-467B-054F-C4B4-C1B9A9695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73493" y="362012"/>
              <a:ext cx="4891980" cy="497759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ECB1CA-E3FC-22CC-9BAA-8C5526068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445" b="51990"/>
            <a:stretch/>
          </p:blipFill>
          <p:spPr>
            <a:xfrm rot="5400000">
              <a:off x="11111998" y="2574249"/>
              <a:ext cx="2619909" cy="2389702"/>
            </a:xfrm>
            <a:prstGeom prst="rect">
              <a:avLst/>
            </a:prstGeom>
          </p:spPr>
        </p:pic>
      </p:grpSp>
      <p:pic>
        <p:nvPicPr>
          <p:cNvPr id="15" name="Picture 2" descr="4 questions regarding the structure of LSTM_autoencoder · Issue #1 ·  cran2367/lstm_autoencoder_classifier · GitHub">
            <a:extLst>
              <a:ext uri="{FF2B5EF4-FFF2-40B4-BE49-F238E27FC236}">
                <a16:creationId xmlns:a16="http://schemas.microsoft.com/office/drawing/2014/main" id="{050C4852-9F90-5B01-59DE-5A1C32673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443" y="3721803"/>
            <a:ext cx="4975114" cy="283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2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But EEG is a Time Series [8][7]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0" lvl="3" indent="0">
              <a:buNone/>
            </a:pPr>
            <a:endParaRPr lang="en-US" dirty="0"/>
          </a:p>
          <a:p>
            <a:pPr lvl="3"/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2" descr="Auto Regressive Models · ratsgo's blog">
            <a:extLst>
              <a:ext uri="{FF2B5EF4-FFF2-40B4-BE49-F238E27FC236}">
                <a16:creationId xmlns:a16="http://schemas.microsoft.com/office/drawing/2014/main" id="{9676E4CC-5A83-BF50-0A41-AF3F13946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96" y="4541638"/>
            <a:ext cx="4781200" cy="19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S 230 - Recurrent Neural Networks Cheatsheet">
            <a:extLst>
              <a:ext uri="{FF2B5EF4-FFF2-40B4-BE49-F238E27FC236}">
                <a16:creationId xmlns:a16="http://schemas.microsoft.com/office/drawing/2014/main" id="{E08253E8-6E0F-4DAD-1522-94204DAF1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96" y="1545398"/>
            <a:ext cx="6327405" cy="281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ttention? Attention! | Lil'Log">
            <a:extLst>
              <a:ext uri="{FF2B5EF4-FFF2-40B4-BE49-F238E27FC236}">
                <a16:creationId xmlns:a16="http://schemas.microsoft.com/office/drawing/2014/main" id="{E3FE9DE4-DDB2-717D-383C-C9D2AEED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5" y="1990830"/>
            <a:ext cx="11094181" cy="393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Explanation of Attention Based Encoder-Decoder Deep Learning Networks">
            <a:extLst>
              <a:ext uri="{FF2B5EF4-FFF2-40B4-BE49-F238E27FC236}">
                <a16:creationId xmlns:a16="http://schemas.microsoft.com/office/drawing/2014/main" id="{F6217BD8-A366-D892-6EE0-E19C9169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6937"/>
            <a:ext cx="12192000" cy="366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2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Testing Criteria [6] [10]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E3BE-5FFB-42E2-A685-AD3BB673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Classification Algorithm in Machine Learning - Javatpoint">
            <a:extLst>
              <a:ext uri="{FF2B5EF4-FFF2-40B4-BE49-F238E27FC236}">
                <a16:creationId xmlns:a16="http://schemas.microsoft.com/office/drawing/2014/main" id="{3EC08D2E-73E4-CE7E-33E8-4BEED89F0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331" y="1895108"/>
            <a:ext cx="4727337" cy="418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2320</TotalTime>
  <Words>395</Words>
  <Application>Microsoft Office PowerPoint</Application>
  <PresentationFormat>Widescreen</PresentationFormat>
  <Paragraphs>36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(Body)</vt:lpstr>
      <vt:lpstr>Calibri Light</vt:lpstr>
      <vt:lpstr>Lora</vt:lpstr>
      <vt:lpstr>Office Theme</vt:lpstr>
      <vt:lpstr>Hello!</vt:lpstr>
      <vt:lpstr>PowerPoint Presentation</vt:lpstr>
      <vt:lpstr>What is EEG Signal? [1]</vt:lpstr>
      <vt:lpstr>What Am I Trying To? [1][2]</vt:lpstr>
      <vt:lpstr>Why? [1]</vt:lpstr>
      <vt:lpstr>How? Graph Learning! [2][3]</vt:lpstr>
      <vt:lpstr>What I Want To Do? [4][7]</vt:lpstr>
      <vt:lpstr>But EEG is a Time Series [8][7]</vt:lpstr>
      <vt:lpstr>Testing Criteria [6] [10]</vt:lpstr>
      <vt:lpstr>References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Arshak Rezvani</dc:creator>
  <cp:lastModifiedBy>Arshak Rezvani</cp:lastModifiedBy>
  <cp:revision>28</cp:revision>
  <dcterms:created xsi:type="dcterms:W3CDTF">2022-02-01T17:51:10Z</dcterms:created>
  <dcterms:modified xsi:type="dcterms:W3CDTF">2023-03-04T19:52:48Z</dcterms:modified>
</cp:coreProperties>
</file>